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7.xml"/><Relationship Id="rId22" Type="http://schemas.openxmlformats.org/officeDocument/2006/relationships/font" Target="fonts/Nunito-boldItalic.fntdata"/><Relationship Id="rId10" Type="http://schemas.openxmlformats.org/officeDocument/2006/relationships/slide" Target="slides/slide6.xml"/><Relationship Id="rId21" Type="http://schemas.openxmlformats.org/officeDocument/2006/relationships/font" Target="fonts/Nuni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regular.fntdata"/><Relationship Id="rId14" Type="http://schemas.openxmlformats.org/officeDocument/2006/relationships/slide" Target="slides/slide10.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slide" Target="slides/slide1.xml"/><Relationship Id="rId19" Type="http://schemas.openxmlformats.org/officeDocument/2006/relationships/font" Target="fonts/Nunito-regular.fntdata"/><Relationship Id="rId6" Type="http://schemas.openxmlformats.org/officeDocument/2006/relationships/slide" Target="slides/slide2.xml"/><Relationship Id="rId18" Type="http://schemas.openxmlformats.org/officeDocument/2006/relationships/font" Target="fonts/NunitoSemiBold-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be0cdbe1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cbe0cdbe1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2" name="Google Shape;17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bdbe970e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gcbdbe970e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cd5577c4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cd5577c4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ccd5577c4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bdbe970eb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bdbe970eb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cbdbe970eb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be0cdbce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be0cdbce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cbe0cdbce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be0cdbced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be0cdbced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cbe0cdbced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bdbe970eb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bdbe970eb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cbdbe970eb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bdbe970e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bdbe970eb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gcbdbe970eb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1" name="Shape 161"/>
        <p:cNvGrpSpPr/>
        <p:nvPr/>
      </p:nvGrpSpPr>
      <p:grpSpPr>
        <a:xfrm>
          <a:off x="0" y="0"/>
          <a:ext cx="0" cy="0"/>
          <a:chOff x="0" y="0"/>
          <a:chExt cx="0" cy="0"/>
        </a:xfrm>
      </p:grpSpPr>
      <p:sp>
        <p:nvSpPr>
          <p:cNvPr id="162" name="Google Shape;162;p19"/>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3" name="Google Shape;163;p19"/>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4" name="Google Shape;164;p19"/>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Calibration-Related Tickets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KY.jpg" id="246" name="Google Shape;246;p29"/>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247" name="Google Shape;247;p29"/>
          <p:cNvSpPr txBox="1"/>
          <p:nvPr>
            <p:ph type="title"/>
          </p:nvPr>
        </p:nvSpPr>
        <p:spPr>
          <a:xfrm>
            <a:off x="5519075" y="28593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US" sz="4267">
                <a:solidFill>
                  <a:srgbClr val="1FE6FC"/>
                </a:solidFill>
              </a:rPr>
              <a:t>Thank you</a:t>
            </a:r>
            <a:endParaRPr sz="4267">
              <a:solidFill>
                <a:srgbClr val="1FE6F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5" name="Google Shape;175;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Suggestions to reduce ticket escalations</a:t>
            </a:r>
            <a:endParaRPr/>
          </a:p>
        </p:txBody>
      </p:sp>
      <p:sp>
        <p:nvSpPr>
          <p:cNvPr id="176" name="Google Shape;176;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7" name="Google Shape;177;p21"/>
          <p:cNvSpPr txBox="1"/>
          <p:nvPr/>
        </p:nvSpPr>
        <p:spPr>
          <a:xfrm>
            <a:off x="487125" y="1470000"/>
            <a:ext cx="9885900" cy="3093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US" sz="2100">
                <a:latin typeface="Nunito SemiBold"/>
                <a:ea typeface="Nunito SemiBold"/>
                <a:cs typeface="Nunito SemiBold"/>
                <a:sym typeface="Nunito SemiBold"/>
              </a:rPr>
              <a:t>This brief presents suggestions for consideration into current troubleshooting guide to reduce number of tickets escalated to the Calibration Team.</a:t>
            </a:r>
            <a:endParaRPr sz="2100">
              <a:latin typeface="Nunito SemiBold"/>
              <a:ea typeface="Nunito SemiBold"/>
              <a:cs typeface="Nunito SemiBold"/>
              <a:sym typeface="Nunito SemiBold"/>
            </a:endParaRPr>
          </a:p>
          <a:p>
            <a:pPr indent="0" lvl="0" marL="457200" rtl="0" algn="l">
              <a:spcBef>
                <a:spcPts val="0"/>
              </a:spcBef>
              <a:spcAft>
                <a:spcPts val="0"/>
              </a:spcAft>
              <a:buNone/>
            </a:pPr>
            <a:r>
              <a:t/>
            </a:r>
            <a:endParaRPr sz="2100">
              <a:latin typeface="Nunito SemiBold"/>
              <a:ea typeface="Nunito SemiBold"/>
              <a:cs typeface="Nunito SemiBold"/>
              <a:sym typeface="Nunito SemiBold"/>
            </a:endParaRPr>
          </a:p>
          <a:p>
            <a:pPr indent="0" lvl="0" marL="457200" rtl="0" algn="l">
              <a:spcBef>
                <a:spcPts val="0"/>
              </a:spcBef>
              <a:spcAft>
                <a:spcPts val="0"/>
              </a:spcAft>
              <a:buNone/>
            </a:pPr>
            <a:r>
              <a:rPr lang="en-US" sz="2100">
                <a:latin typeface="Nunito SemiBold"/>
                <a:ea typeface="Nunito SemiBold"/>
                <a:cs typeface="Nunito SemiBold"/>
                <a:sym typeface="Nunito SemiBold"/>
              </a:rPr>
              <a:t>These suggestions are as a result of the Calibration Team’s experience and encounters during our operations</a:t>
            </a:r>
            <a:endParaRPr sz="2100">
              <a:latin typeface="Nunito SemiBold"/>
              <a:ea typeface="Nunito SemiBold"/>
              <a:cs typeface="Nunito SemiBold"/>
              <a:sym typeface="Nunito SemiBold"/>
            </a:endParaRPr>
          </a:p>
          <a:p>
            <a:pPr indent="0" lvl="0" marL="457200" rtl="0" algn="l">
              <a:spcBef>
                <a:spcPts val="0"/>
              </a:spcBef>
              <a:spcAft>
                <a:spcPts val="0"/>
              </a:spcAft>
              <a:buNone/>
            </a:pPr>
            <a:r>
              <a:t/>
            </a:r>
            <a:endParaRPr sz="2100">
              <a:latin typeface="Nunito SemiBold"/>
              <a:ea typeface="Nunito SemiBold"/>
              <a:cs typeface="Nunito SemiBold"/>
              <a:sym typeface="Nunito SemiBold"/>
            </a:endParaRPr>
          </a:p>
          <a:p>
            <a:pPr indent="0" lvl="0" marL="457200" rtl="0" algn="l">
              <a:spcBef>
                <a:spcPts val="0"/>
              </a:spcBef>
              <a:spcAft>
                <a:spcPts val="0"/>
              </a:spcAft>
              <a:buNone/>
            </a:pPr>
            <a:r>
              <a:rPr lang="en-US" sz="2100">
                <a:latin typeface="Nunito SemiBold"/>
                <a:ea typeface="Nunito SemiBold"/>
                <a:cs typeface="Nunito SemiBold"/>
                <a:sym typeface="Nunito SemiBold"/>
              </a:rPr>
              <a:t>Also, nature of tickets which require escalation to the Team is listed for clarity going forwards</a:t>
            </a:r>
            <a:endParaRPr sz="2100">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3" name="Google Shape;183;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Suggestion 1: Flow rate error (FRE) &gt; 1.9L/min</a:t>
            </a:r>
            <a:endParaRPr/>
          </a:p>
        </p:txBody>
      </p:sp>
      <p:sp>
        <p:nvSpPr>
          <p:cNvPr id="184" name="Google Shape;184;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5" name="Google Shape;185;p22"/>
          <p:cNvPicPr preferRelativeResize="0"/>
          <p:nvPr/>
        </p:nvPicPr>
        <p:blipFill>
          <a:blip r:embed="rId4">
            <a:alphaModFix/>
          </a:blip>
          <a:stretch>
            <a:fillRect/>
          </a:stretch>
        </p:blipFill>
        <p:spPr>
          <a:xfrm>
            <a:off x="2273925" y="961550"/>
            <a:ext cx="6575076" cy="5218300"/>
          </a:xfrm>
          <a:prstGeom prst="rect">
            <a:avLst/>
          </a:prstGeom>
          <a:noFill/>
          <a:ln>
            <a:noFill/>
          </a:ln>
        </p:spPr>
      </p:pic>
      <p:sp>
        <p:nvSpPr>
          <p:cNvPr id="186" name="Google Shape;186;p22"/>
          <p:cNvSpPr/>
          <p:nvPr/>
        </p:nvSpPr>
        <p:spPr>
          <a:xfrm>
            <a:off x="5227163" y="1461400"/>
            <a:ext cx="878700" cy="5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Flowmeter crimping intact (Esp GND)</a:t>
            </a:r>
            <a:endParaRPr sz="900"/>
          </a:p>
        </p:txBody>
      </p:sp>
      <p:sp>
        <p:nvSpPr>
          <p:cNvPr id="187" name="Google Shape;187;p22"/>
          <p:cNvSpPr/>
          <p:nvPr/>
        </p:nvSpPr>
        <p:spPr>
          <a:xfrm>
            <a:off x="6621263" y="1890800"/>
            <a:ext cx="878700" cy="544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900"/>
              <a:t>Escalate to NOC</a:t>
            </a:r>
            <a:endParaRPr sz="900"/>
          </a:p>
        </p:txBody>
      </p:sp>
      <p:cxnSp>
        <p:nvCxnSpPr>
          <p:cNvPr id="188" name="Google Shape;188;p22"/>
          <p:cNvCxnSpPr>
            <a:stCxn id="186" idx="3"/>
            <a:endCxn id="187" idx="1"/>
          </p:cNvCxnSpPr>
          <p:nvPr/>
        </p:nvCxnSpPr>
        <p:spPr>
          <a:xfrm>
            <a:off x="6105863" y="1733650"/>
            <a:ext cx="515400" cy="4293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22"/>
          <p:cNvSpPr txBox="1"/>
          <p:nvPr/>
        </p:nvSpPr>
        <p:spPr>
          <a:xfrm>
            <a:off x="6253263" y="1652425"/>
            <a:ext cx="4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No</a:t>
            </a:r>
            <a:endParaRPr>
              <a:latin typeface="Nunito SemiBold"/>
              <a:ea typeface="Nunito SemiBold"/>
              <a:cs typeface="Nunito SemiBold"/>
              <a:sym typeface="Nunito SemiBold"/>
            </a:endParaRPr>
          </a:p>
        </p:txBody>
      </p:sp>
      <p:sp>
        <p:nvSpPr>
          <p:cNvPr id="190" name="Google Shape;190;p22"/>
          <p:cNvSpPr txBox="1"/>
          <p:nvPr/>
        </p:nvSpPr>
        <p:spPr>
          <a:xfrm>
            <a:off x="8042400" y="2052625"/>
            <a:ext cx="3381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Checks to do on the FLM connector</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Visual - check for looseness especially on the GND (sheath).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During a dispense, push the sheath connector in and out and observe any changes in flow rates</a:t>
            </a:r>
            <a:endParaRPr>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Suggestion</a:t>
            </a:r>
            <a:r>
              <a:rPr lang="en-US"/>
              <a:t> 2: </a:t>
            </a:r>
            <a:r>
              <a:rPr lang="en-US"/>
              <a:t>Abnormally low </a:t>
            </a:r>
            <a:r>
              <a:rPr lang="en-US"/>
              <a:t> flow rates vs TL</a:t>
            </a:r>
            <a:endParaRPr/>
          </a:p>
        </p:txBody>
      </p:sp>
      <p:sp>
        <p:nvSpPr>
          <p:cNvPr id="197" name="Google Shape;197;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8" name="Google Shape;198;p23"/>
          <p:cNvSpPr txBox="1"/>
          <p:nvPr/>
        </p:nvSpPr>
        <p:spPr>
          <a:xfrm>
            <a:off x="582650" y="1184400"/>
            <a:ext cx="7794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Nunito"/>
                <a:ea typeface="Nunito"/>
                <a:cs typeface="Nunito"/>
                <a:sym typeface="Nunito"/>
              </a:rPr>
              <a:t>Def Abnormally low flow rate</a:t>
            </a:r>
            <a:r>
              <a:rPr lang="en-US" sz="2200">
                <a:latin typeface="Nunito SemiBold"/>
                <a:ea typeface="Nunito SemiBold"/>
                <a:cs typeface="Nunito SemiBold"/>
                <a:sym typeface="Nunito SemiBold"/>
              </a:rPr>
              <a:t>: </a:t>
            </a:r>
            <a:endParaRPr sz="2200">
              <a:latin typeface="Nunito SemiBold"/>
              <a:ea typeface="Nunito SemiBold"/>
              <a:cs typeface="Nunito SemiBold"/>
              <a:sym typeface="Nunito SemiBold"/>
            </a:endParaRPr>
          </a:p>
          <a:p>
            <a:pPr indent="0" lvl="0" marL="0" rtl="0" algn="l">
              <a:spcBef>
                <a:spcPts val="0"/>
              </a:spcBef>
              <a:spcAft>
                <a:spcPts val="0"/>
              </a:spcAft>
              <a:buNone/>
            </a:pPr>
            <a:r>
              <a:rPr lang="en-US" sz="2200">
                <a:latin typeface="Nunito SemiBold"/>
                <a:ea typeface="Nunito SemiBold"/>
                <a:cs typeface="Nunito SemiBold"/>
                <a:sym typeface="Nunito SemiBold"/>
              </a:rPr>
              <a:t>Flow rate that is too low for the current tank level</a:t>
            </a:r>
            <a:endParaRPr sz="2200">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US" sz="2200">
                <a:solidFill>
                  <a:schemeClr val="dk1"/>
                </a:solidFill>
                <a:latin typeface="Nunito"/>
                <a:ea typeface="Nunito"/>
                <a:cs typeface="Nunito"/>
                <a:sym typeface="Nunito"/>
              </a:rPr>
              <a:t>Examples;</a:t>
            </a:r>
            <a:endParaRPr sz="22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2200">
                <a:solidFill>
                  <a:schemeClr val="dk1"/>
                </a:solidFill>
                <a:latin typeface="Nunito SemiBold"/>
                <a:ea typeface="Nunito SemiBold"/>
                <a:cs typeface="Nunito SemiBold"/>
                <a:sym typeface="Nunito SemiBold"/>
              </a:rPr>
              <a:t>1.1L/min at 306L</a:t>
            </a:r>
            <a:endParaRPr sz="22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2200">
                <a:solidFill>
                  <a:schemeClr val="dk1"/>
                </a:solidFill>
                <a:latin typeface="Nunito SemiBold"/>
                <a:ea typeface="Nunito SemiBold"/>
                <a:cs typeface="Nunito SemiBold"/>
                <a:sym typeface="Nunito SemiBold"/>
              </a:rPr>
              <a:t>1.0L/min at 280L</a:t>
            </a:r>
            <a:endParaRPr sz="22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2200">
                <a:solidFill>
                  <a:schemeClr val="dk1"/>
                </a:solidFill>
                <a:latin typeface="Nunito SemiBold"/>
                <a:ea typeface="Nunito SemiBold"/>
                <a:cs typeface="Nunito SemiBold"/>
                <a:sym typeface="Nunito SemiBold"/>
              </a:rPr>
              <a:t>0.9L/min at 100L</a:t>
            </a:r>
            <a:endParaRPr sz="22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2200">
              <a:latin typeface="Nunito SemiBold"/>
              <a:ea typeface="Nunito SemiBold"/>
              <a:cs typeface="Nunito SemiBold"/>
              <a:sym typeface="Nunito SemiBold"/>
            </a:endParaRPr>
          </a:p>
        </p:txBody>
      </p:sp>
      <p:sp>
        <p:nvSpPr>
          <p:cNvPr id="199" name="Google Shape;199;p23"/>
          <p:cNvSpPr txBox="1"/>
          <p:nvPr/>
        </p:nvSpPr>
        <p:spPr>
          <a:xfrm>
            <a:off x="582650" y="3739500"/>
            <a:ext cx="86631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Nunito"/>
                <a:ea typeface="Nunito"/>
                <a:cs typeface="Nunito"/>
                <a:sym typeface="Nunito"/>
              </a:rPr>
              <a:t>Discovered additional root causes;</a:t>
            </a:r>
            <a:endParaRPr sz="2100">
              <a:latin typeface="Nunito SemiBold"/>
              <a:ea typeface="Nunito SemiBold"/>
              <a:cs typeface="Nunito SemiBold"/>
              <a:sym typeface="Nunito SemiBold"/>
            </a:endParaRPr>
          </a:p>
          <a:p>
            <a:pPr indent="-361950" lvl="0" marL="457200" rtl="0" algn="l">
              <a:spcBef>
                <a:spcPts val="0"/>
              </a:spcBef>
              <a:spcAft>
                <a:spcPts val="0"/>
              </a:spcAft>
              <a:buSzPts val="2100"/>
              <a:buFont typeface="Nunito SemiBold"/>
              <a:buAutoNum type="arabicPeriod"/>
            </a:pPr>
            <a:r>
              <a:rPr lang="en-US" sz="2100">
                <a:latin typeface="Nunito SemiBold"/>
                <a:ea typeface="Nunito SemiBold"/>
                <a:cs typeface="Nunito SemiBold"/>
                <a:sym typeface="Nunito SemiBold"/>
              </a:rPr>
              <a:t>Faulty DV.</a:t>
            </a:r>
            <a:endParaRPr sz="2100">
              <a:latin typeface="Nunito SemiBold"/>
              <a:ea typeface="Nunito SemiBold"/>
              <a:cs typeface="Nunito SemiBold"/>
              <a:sym typeface="Nunito SemiBold"/>
            </a:endParaRPr>
          </a:p>
          <a:p>
            <a:pPr indent="0" lvl="0" marL="0" rtl="0" algn="l">
              <a:spcBef>
                <a:spcPts val="0"/>
              </a:spcBef>
              <a:spcAft>
                <a:spcPts val="0"/>
              </a:spcAft>
              <a:buNone/>
            </a:pPr>
            <a:r>
              <a:rPr lang="en-US" sz="2100">
                <a:latin typeface="Nunito SemiBold"/>
                <a:ea typeface="Nunito SemiBold"/>
                <a:cs typeface="Nunito SemiBold"/>
                <a:sym typeface="Nunito SemiBold"/>
              </a:rPr>
              <a:t>Flow rate before and after the DV should be obtained and a drop calculated. If the drop is more than </a:t>
            </a:r>
            <a:r>
              <a:rPr lang="en-US" sz="2100">
                <a:highlight>
                  <a:srgbClr val="00FF00"/>
                </a:highlight>
                <a:latin typeface="Nunito SemiBold"/>
                <a:ea typeface="Nunito SemiBold"/>
                <a:cs typeface="Nunito SemiBold"/>
                <a:sym typeface="Nunito SemiBold"/>
              </a:rPr>
              <a:t>significantly large</a:t>
            </a:r>
            <a:endParaRPr sz="2100">
              <a:highlight>
                <a:srgbClr val="00FF00"/>
              </a:highlight>
              <a:latin typeface="Nunito SemiBold"/>
              <a:ea typeface="Nunito SemiBold"/>
              <a:cs typeface="Nunito SemiBold"/>
              <a:sym typeface="Nunito SemiBold"/>
            </a:endParaRPr>
          </a:p>
          <a:p>
            <a:pPr indent="0" lvl="0" marL="457200" rtl="0" algn="l">
              <a:spcBef>
                <a:spcPts val="0"/>
              </a:spcBef>
              <a:spcAft>
                <a:spcPts val="0"/>
              </a:spcAft>
              <a:buNone/>
            </a:pPr>
            <a:r>
              <a:rPr lang="en-US" sz="2100">
                <a:latin typeface="Nunito SemiBold"/>
                <a:ea typeface="Nunito SemiBold"/>
                <a:cs typeface="Nunito SemiBold"/>
                <a:sym typeface="Nunito SemiBold"/>
              </a:rPr>
              <a:t>Clogged pump filter - Cause error 092</a:t>
            </a:r>
            <a:endParaRPr sz="2100">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Suggestion 3: Volumetric Measuring Equipment</a:t>
            </a:r>
            <a:endParaRPr/>
          </a:p>
        </p:txBody>
      </p:sp>
      <p:sp>
        <p:nvSpPr>
          <p:cNvPr id="206" name="Google Shape;206;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7" name="Google Shape;207;p24"/>
          <p:cNvSpPr txBox="1"/>
          <p:nvPr/>
        </p:nvSpPr>
        <p:spPr>
          <a:xfrm>
            <a:off x="582650" y="1184400"/>
            <a:ext cx="97425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Nunito SemiBold"/>
                <a:ea typeface="Nunito SemiBold"/>
                <a:cs typeface="Nunito SemiBold"/>
                <a:sym typeface="Nunito SemiBold"/>
              </a:rPr>
              <a:t>Equip the maintenance team/or selected members with volumetric measurement skills and tools to respond to KP dispense inaccuracy tickets.</a:t>
            </a:r>
            <a:endParaRPr sz="2200">
              <a:latin typeface="Nunito SemiBold"/>
              <a:ea typeface="Nunito SemiBold"/>
              <a:cs typeface="Nunito SemiBold"/>
              <a:sym typeface="Nunito SemiBold"/>
            </a:endParaRPr>
          </a:p>
          <a:p>
            <a:pPr indent="-368300" lvl="0" marL="457200" rtl="0" algn="l">
              <a:spcBef>
                <a:spcPts val="0"/>
              </a:spcBef>
              <a:spcAft>
                <a:spcPts val="0"/>
              </a:spcAft>
              <a:buSzPts val="2200"/>
              <a:buFont typeface="Nunito SemiBold"/>
              <a:buChar char="-"/>
            </a:pPr>
            <a:r>
              <a:rPr lang="en-US" sz="2200">
                <a:latin typeface="Nunito SemiBold"/>
                <a:ea typeface="Nunito SemiBold"/>
                <a:cs typeface="Nunito SemiBold"/>
                <a:sym typeface="Nunito SemiBold"/>
              </a:rPr>
              <a:t>This will improve the accuracy of ticket outcomes at the </a:t>
            </a:r>
            <a:r>
              <a:rPr lang="en-US" sz="2200">
                <a:latin typeface="Nunito SemiBold"/>
                <a:ea typeface="Nunito SemiBold"/>
                <a:cs typeface="Nunito SemiBold"/>
                <a:sym typeface="Nunito SemiBold"/>
              </a:rPr>
              <a:t>maintenance</a:t>
            </a:r>
            <a:r>
              <a:rPr lang="en-US" sz="2200">
                <a:latin typeface="Nunito SemiBold"/>
                <a:ea typeface="Nunito SemiBold"/>
                <a:cs typeface="Nunito SemiBold"/>
                <a:sym typeface="Nunito SemiBold"/>
              </a:rPr>
              <a:t> team level and OLA performance.</a:t>
            </a:r>
            <a:endParaRPr sz="2200">
              <a:latin typeface="Nunito SemiBold"/>
              <a:ea typeface="Nunito SemiBold"/>
              <a:cs typeface="Nunito SemiBold"/>
              <a:sym typeface="Nunito SemiBold"/>
            </a:endParaRPr>
          </a:p>
          <a:p>
            <a:pPr indent="-368300" lvl="0" marL="457200" rtl="0" algn="l">
              <a:spcBef>
                <a:spcPts val="0"/>
              </a:spcBef>
              <a:spcAft>
                <a:spcPts val="0"/>
              </a:spcAft>
              <a:buSzPts val="2200"/>
              <a:buFont typeface="Nunito SemiBold"/>
              <a:buChar char="-"/>
            </a:pPr>
            <a:r>
              <a:rPr lang="en-US" sz="2200">
                <a:latin typeface="Nunito SemiBold"/>
                <a:ea typeface="Nunito SemiBold"/>
                <a:cs typeface="Nunito SemiBold"/>
                <a:sym typeface="Nunito SemiBold"/>
              </a:rPr>
              <a:t>This will reduce the escalated tickets workload on the Calibration Team as majority of the KPs are found to be accurate upon verification</a:t>
            </a:r>
            <a:endParaRPr sz="2200">
              <a:latin typeface="Nunito SemiBold"/>
              <a:ea typeface="Nunito SemiBold"/>
              <a:cs typeface="Nunito SemiBold"/>
              <a:sym typeface="Nunito SemiBold"/>
            </a:endParaRPr>
          </a:p>
          <a:p>
            <a:pPr indent="0" lvl="0" marL="0" rtl="0" algn="l">
              <a:spcBef>
                <a:spcPts val="0"/>
              </a:spcBef>
              <a:spcAft>
                <a:spcPts val="0"/>
              </a:spcAft>
              <a:buNone/>
            </a:pPr>
            <a:r>
              <a:t/>
            </a:r>
            <a:endParaRPr sz="2200">
              <a:latin typeface="Nunito SemiBold"/>
              <a:ea typeface="Nunito SemiBold"/>
              <a:cs typeface="Nunito SemiBold"/>
              <a:sym typeface="Nunito SemiBold"/>
            </a:endParaRPr>
          </a:p>
          <a:p>
            <a:pPr indent="0" lvl="0" marL="0" rtl="0" algn="l">
              <a:spcBef>
                <a:spcPts val="0"/>
              </a:spcBef>
              <a:spcAft>
                <a:spcPts val="0"/>
              </a:spcAft>
              <a:buNone/>
            </a:pPr>
            <a:r>
              <a:rPr lang="en-US" sz="2200">
                <a:latin typeface="Nunito SemiBold"/>
                <a:ea typeface="Nunito SemiBold"/>
                <a:cs typeface="Nunito SemiBold"/>
                <a:sym typeface="Nunito SemiBold"/>
              </a:rPr>
              <a:t>Training can be done over the weekends/on local arrangements</a:t>
            </a:r>
            <a:endParaRPr sz="2200">
              <a:latin typeface="Nunito SemiBold"/>
              <a:ea typeface="Nunito SemiBold"/>
              <a:cs typeface="Nunito SemiBold"/>
              <a:sym typeface="Nunito SemiBold"/>
            </a:endParaRPr>
          </a:p>
          <a:p>
            <a:pPr indent="0" lvl="0" marL="0" rtl="0" algn="l">
              <a:spcBef>
                <a:spcPts val="0"/>
              </a:spcBef>
              <a:spcAft>
                <a:spcPts val="0"/>
              </a:spcAft>
              <a:buNone/>
            </a:pPr>
            <a:r>
              <a:t/>
            </a:r>
            <a:endParaRPr sz="2200">
              <a:latin typeface="Nunito SemiBold"/>
              <a:ea typeface="Nunito SemiBold"/>
              <a:cs typeface="Nunito SemiBold"/>
              <a:sym typeface="Nunito SemiBold"/>
            </a:endParaRPr>
          </a:p>
          <a:p>
            <a:pPr indent="0" lvl="0" marL="0" rtl="0" algn="l">
              <a:spcBef>
                <a:spcPts val="0"/>
              </a:spcBef>
              <a:spcAft>
                <a:spcPts val="0"/>
              </a:spcAft>
              <a:buNone/>
            </a:pPr>
            <a:r>
              <a:rPr lang="en-US" sz="2200">
                <a:latin typeface="Nunito SemiBold"/>
                <a:ea typeface="Nunito SemiBold"/>
                <a:cs typeface="Nunito SemiBold"/>
                <a:sym typeface="Nunito SemiBold"/>
              </a:rPr>
              <a:t>Tools required to empty and accurately measure canister contents include;</a:t>
            </a:r>
            <a:endParaRPr sz="2200">
              <a:latin typeface="Nunito SemiBold"/>
              <a:ea typeface="Nunito SemiBold"/>
              <a:cs typeface="Nunito SemiBold"/>
              <a:sym typeface="Nunito SemiBold"/>
            </a:endParaRPr>
          </a:p>
          <a:p>
            <a:pPr indent="-368300" lvl="0" marL="457200" rtl="0" algn="l">
              <a:spcBef>
                <a:spcPts val="0"/>
              </a:spcBef>
              <a:spcAft>
                <a:spcPts val="0"/>
              </a:spcAft>
              <a:buSzPts val="2200"/>
              <a:buFont typeface="Nunito SemiBold"/>
              <a:buChar char="-"/>
            </a:pPr>
            <a:r>
              <a:rPr lang="en-US" sz="2200">
                <a:latin typeface="Nunito SemiBold"/>
                <a:ea typeface="Nunito SemiBold"/>
                <a:cs typeface="Nunito SemiBold"/>
                <a:sym typeface="Nunito SemiBold"/>
              </a:rPr>
              <a:t>A smart valve for emptying the canister.</a:t>
            </a:r>
            <a:endParaRPr sz="2200">
              <a:latin typeface="Nunito SemiBold"/>
              <a:ea typeface="Nunito SemiBold"/>
              <a:cs typeface="Nunito SemiBold"/>
              <a:sym typeface="Nunito SemiBold"/>
            </a:endParaRPr>
          </a:p>
          <a:p>
            <a:pPr indent="-368300" lvl="0" marL="457200" rtl="0" algn="l">
              <a:spcBef>
                <a:spcPts val="0"/>
              </a:spcBef>
              <a:spcAft>
                <a:spcPts val="0"/>
              </a:spcAft>
              <a:buSzPts val="2200"/>
              <a:buFont typeface="Nunito SemiBold"/>
              <a:buChar char="-"/>
            </a:pPr>
            <a:r>
              <a:rPr lang="en-US" sz="2200">
                <a:latin typeface="Nunito SemiBold"/>
                <a:ea typeface="Nunito SemiBold"/>
                <a:cs typeface="Nunito SemiBold"/>
                <a:sym typeface="Nunito SemiBold"/>
              </a:rPr>
              <a:t>A 1L and 2L Class B plastic measuring cylinder.</a:t>
            </a:r>
            <a:endParaRPr sz="2200">
              <a:latin typeface="Nunito SemiBold"/>
              <a:ea typeface="Nunito SemiBold"/>
              <a:cs typeface="Nunito SemiBold"/>
              <a:sym typeface="Nunito SemiBold"/>
            </a:endParaRPr>
          </a:p>
          <a:p>
            <a:pPr indent="-368300" lvl="0" marL="457200" rtl="0" algn="l">
              <a:spcBef>
                <a:spcPts val="0"/>
              </a:spcBef>
              <a:spcAft>
                <a:spcPts val="0"/>
              </a:spcAft>
              <a:buSzPts val="2200"/>
              <a:buFont typeface="Nunito SemiBold"/>
              <a:buChar char="-"/>
            </a:pPr>
            <a:r>
              <a:rPr lang="en-US" sz="2200">
                <a:latin typeface="Nunito SemiBold"/>
                <a:ea typeface="Nunito SemiBold"/>
                <a:cs typeface="Nunito SemiBold"/>
                <a:sym typeface="Nunito SemiBold"/>
              </a:rPr>
              <a:t>A measuring cylinder leveling platform.</a:t>
            </a:r>
            <a:endParaRPr sz="22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Last 6 Month Calibration Tickets</a:t>
            </a:r>
            <a:endParaRPr/>
          </a:p>
        </p:txBody>
      </p:sp>
      <p:sp>
        <p:nvSpPr>
          <p:cNvPr id="214" name="Google Shape;21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5" name="Google Shape;215;p25" title="Chart"/>
          <p:cNvPicPr preferRelativeResize="0"/>
          <p:nvPr/>
        </p:nvPicPr>
        <p:blipFill>
          <a:blip r:embed="rId3">
            <a:alphaModFix/>
          </a:blip>
          <a:stretch>
            <a:fillRect/>
          </a:stretch>
        </p:blipFill>
        <p:spPr>
          <a:xfrm>
            <a:off x="2180400" y="978393"/>
            <a:ext cx="8572500" cy="4629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Action Points</a:t>
            </a:r>
            <a:endParaRPr/>
          </a:p>
        </p:txBody>
      </p:sp>
      <p:sp>
        <p:nvSpPr>
          <p:cNvPr id="222" name="Google Shape;222;p2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sz="2200">
                <a:solidFill>
                  <a:srgbClr val="000000"/>
                </a:solidFill>
                <a:latin typeface="Nunito SemiBold"/>
                <a:ea typeface="Nunito SemiBold"/>
                <a:cs typeface="Nunito SemiBold"/>
                <a:sym typeface="Nunito SemiBold"/>
              </a:rPr>
              <a:t>WorkFlow - Define the minimum threshold or bare minimum of the tickets that need to be escalated to Calibration Team (Agreed with Duke, Steve, Henry and Collins)</a:t>
            </a:r>
            <a:endParaRPr sz="2200">
              <a:solidFill>
                <a:srgbClr val="000000"/>
              </a:solidFill>
              <a:latin typeface="Nunito SemiBold"/>
              <a:ea typeface="Nunito SemiBold"/>
              <a:cs typeface="Nunito SemiBold"/>
              <a:sym typeface="Nunito SemiBold"/>
            </a:endParaRPr>
          </a:p>
          <a:p>
            <a:pPr indent="-368300" lvl="0" marL="457200" rtl="0" algn="l">
              <a:spcBef>
                <a:spcPts val="0"/>
              </a:spcBef>
              <a:spcAft>
                <a:spcPts val="0"/>
              </a:spcAft>
              <a:buClr>
                <a:srgbClr val="000000"/>
              </a:buClr>
              <a:buSzPts val="2200"/>
              <a:buFont typeface="Nunito SemiBold"/>
              <a:buChar char="●"/>
            </a:pPr>
            <a:r>
              <a:rPr lang="en-US" sz="2200">
                <a:solidFill>
                  <a:srgbClr val="000000"/>
                </a:solidFill>
                <a:latin typeface="Nunito SemiBold"/>
                <a:ea typeface="Nunito SemiBold"/>
                <a:cs typeface="Nunito SemiBold"/>
                <a:sym typeface="Nunito SemiBold"/>
              </a:rPr>
              <a:t>Calibration Training - Maintenance team to be trained on calibration process, this will result on the quality of the ticket escalated to Calibration. (To Plan with Collins and Steve)</a:t>
            </a:r>
            <a:endParaRPr sz="2200">
              <a:solidFill>
                <a:srgbClr val="000000"/>
              </a:solidFill>
              <a:latin typeface="Nunito SemiBold"/>
              <a:ea typeface="Nunito SemiBold"/>
              <a:cs typeface="Nunito SemiBold"/>
              <a:sym typeface="Nunito SemiBold"/>
            </a:endParaRPr>
          </a:p>
          <a:p>
            <a:pPr indent="-406400" lvl="0" marL="457200" rtl="0" algn="l">
              <a:spcBef>
                <a:spcPts val="0"/>
              </a:spcBef>
              <a:spcAft>
                <a:spcPts val="0"/>
              </a:spcAft>
              <a:buSzPts val="2800"/>
              <a:buChar char="●"/>
            </a:pPr>
            <a:r>
              <a:rPr lang="en-US" sz="2200">
                <a:solidFill>
                  <a:srgbClr val="000000"/>
                </a:solidFill>
                <a:latin typeface="Nunito SemiBold"/>
                <a:ea typeface="Nunito SemiBold"/>
                <a:cs typeface="Nunito SemiBold"/>
                <a:sym typeface="Nunito SemiBold"/>
              </a:rPr>
              <a:t>Tools Purchase - Need to Purchase Crimping tools and class B measuring Cylinder for the calibration  and </a:t>
            </a:r>
            <a:r>
              <a:rPr lang="en-US" sz="2200">
                <a:solidFill>
                  <a:srgbClr val="000000"/>
                </a:solidFill>
                <a:latin typeface="Nunito SemiBold"/>
                <a:ea typeface="Nunito SemiBold"/>
                <a:cs typeface="Nunito SemiBold"/>
                <a:sym typeface="Nunito SemiBold"/>
              </a:rPr>
              <a:t>maintenance</a:t>
            </a:r>
            <a:r>
              <a:rPr lang="en-US" sz="2200">
                <a:solidFill>
                  <a:srgbClr val="000000"/>
                </a:solidFill>
                <a:latin typeface="Nunito SemiBold"/>
                <a:ea typeface="Nunito SemiBold"/>
                <a:cs typeface="Nunito SemiBold"/>
                <a:sym typeface="Nunito SemiBold"/>
              </a:rPr>
              <a:t> Team. (Review Quantity needed)</a:t>
            </a:r>
            <a:endParaRPr sz="2200">
              <a:solidFill>
                <a:srgbClr val="000000"/>
              </a:solidFill>
              <a:latin typeface="Nunito SemiBold"/>
              <a:ea typeface="Nunito SemiBold"/>
              <a:cs typeface="Nunito SemiBold"/>
              <a:sym typeface="Nunito SemiBold"/>
            </a:endParaRPr>
          </a:p>
          <a:p>
            <a:pPr indent="-368300" lvl="0" marL="457200" rtl="0" algn="l">
              <a:spcBef>
                <a:spcPts val="0"/>
              </a:spcBef>
              <a:spcAft>
                <a:spcPts val="0"/>
              </a:spcAft>
              <a:buClr>
                <a:srgbClr val="000000"/>
              </a:buClr>
              <a:buSzPts val="2200"/>
              <a:buFont typeface="Nunito SemiBold"/>
              <a:buChar char="●"/>
            </a:pPr>
            <a:r>
              <a:rPr lang="en-US" sz="2200">
                <a:solidFill>
                  <a:srgbClr val="000000"/>
                </a:solidFill>
                <a:latin typeface="Nunito SemiBold"/>
                <a:ea typeface="Nunito SemiBold"/>
                <a:cs typeface="Nunito SemiBold"/>
                <a:sym typeface="Nunito SemiBold"/>
              </a:rPr>
              <a:t>Leveling </a:t>
            </a:r>
            <a:r>
              <a:rPr lang="en-US" sz="2200">
                <a:solidFill>
                  <a:srgbClr val="000000"/>
                </a:solidFill>
                <a:latin typeface="Nunito SemiBold"/>
                <a:ea typeface="Nunito SemiBold"/>
                <a:cs typeface="Nunito SemiBold"/>
                <a:sym typeface="Nunito SemiBold"/>
              </a:rPr>
              <a:t>Platform</a:t>
            </a:r>
            <a:r>
              <a:rPr lang="en-US" sz="2200">
                <a:solidFill>
                  <a:srgbClr val="000000"/>
                </a:solidFill>
                <a:latin typeface="Nunito SemiBold"/>
                <a:ea typeface="Nunito SemiBold"/>
                <a:cs typeface="Nunito SemiBold"/>
                <a:sym typeface="Nunito SemiBold"/>
              </a:rPr>
              <a:t> - Need to purchase Timber and bolts to Assemble more Measuring </a:t>
            </a:r>
            <a:r>
              <a:rPr lang="en-US" sz="2200">
                <a:solidFill>
                  <a:srgbClr val="000000"/>
                </a:solidFill>
                <a:latin typeface="Nunito SemiBold"/>
                <a:ea typeface="Nunito SemiBold"/>
                <a:cs typeface="Nunito SemiBold"/>
                <a:sym typeface="Nunito SemiBold"/>
              </a:rPr>
              <a:t>cylinder</a:t>
            </a:r>
            <a:r>
              <a:rPr lang="en-US" sz="2200">
                <a:solidFill>
                  <a:srgbClr val="000000"/>
                </a:solidFill>
                <a:latin typeface="Nunito SemiBold"/>
                <a:ea typeface="Nunito SemiBold"/>
                <a:cs typeface="Nunito SemiBold"/>
                <a:sym typeface="Nunito SemiBold"/>
              </a:rPr>
              <a:t> Levelling Platform. </a:t>
            </a:r>
            <a:r>
              <a:rPr lang="en-US" sz="2200">
                <a:latin typeface="Nunito SemiBold"/>
                <a:ea typeface="Nunito SemiBold"/>
                <a:cs typeface="Nunito SemiBold"/>
                <a:sym typeface="Nunito SemiBold"/>
              </a:rPr>
              <a:t>(Review Quantity needed)</a:t>
            </a:r>
            <a:endParaRPr sz="2200">
              <a:solidFill>
                <a:srgbClr val="000000"/>
              </a:solidFill>
              <a:latin typeface="Nunito SemiBold"/>
              <a:ea typeface="Nunito SemiBold"/>
              <a:cs typeface="Nunito SemiBold"/>
              <a:sym typeface="Nunito SemiBold"/>
            </a:endParaRPr>
          </a:p>
        </p:txBody>
      </p:sp>
      <p:sp>
        <p:nvSpPr>
          <p:cNvPr id="223" name="Google Shape;223;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Suggestion 4: Error Codes</a:t>
            </a:r>
            <a:endParaRPr/>
          </a:p>
        </p:txBody>
      </p:sp>
      <p:sp>
        <p:nvSpPr>
          <p:cNvPr id="230" name="Google Shape;230;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1" name="Google Shape;231;p27"/>
          <p:cNvSpPr txBox="1"/>
          <p:nvPr/>
        </p:nvSpPr>
        <p:spPr>
          <a:xfrm>
            <a:off x="582650" y="1184400"/>
            <a:ext cx="974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latin typeface="Nunito SemiBold"/>
              <a:ea typeface="Nunito SemiBold"/>
              <a:cs typeface="Nunito SemiBold"/>
              <a:sym typeface="Nunito SemiBold"/>
            </a:endParaRPr>
          </a:p>
        </p:txBody>
      </p:sp>
      <p:sp>
        <p:nvSpPr>
          <p:cNvPr id="232" name="Google Shape;232;p27"/>
          <p:cNvSpPr txBox="1"/>
          <p:nvPr/>
        </p:nvSpPr>
        <p:spPr>
          <a:xfrm>
            <a:off x="365100" y="1095300"/>
            <a:ext cx="11406000" cy="2555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451 - Calibration switch was in a write state when the controller started.</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Check connection between calibration module and KPC</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Swap cable</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Check integrity of the cable (proper crimping)</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452 - One or more of the calibration string parameters is/are not valid.</a:t>
            </a:r>
            <a:endParaRPr sz="2000">
              <a:latin typeface="Nunito SemiBold"/>
              <a:ea typeface="Nunito SemiBold"/>
              <a:cs typeface="Nunito SemiBold"/>
              <a:sym typeface="Nunito SemiBold"/>
            </a:endParaRPr>
          </a:p>
          <a:p>
            <a:pPr indent="0" lvl="0" marL="457200" rtl="0" algn="l">
              <a:spcBef>
                <a:spcPts val="0"/>
              </a:spcBef>
              <a:spcAft>
                <a:spcPts val="0"/>
              </a:spcAft>
              <a:buNone/>
            </a:pPr>
            <a:r>
              <a:rPr lang="en-US" sz="2000">
                <a:latin typeface="Nunito SemiBold"/>
                <a:ea typeface="Nunito SemiBold"/>
                <a:cs typeface="Nunito SemiBold"/>
                <a:sym typeface="Nunito SemiBold"/>
              </a:rPr>
              <a:t>-Restart the KP</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Tickets To Escalate</a:t>
            </a:r>
            <a:endParaRPr/>
          </a:p>
        </p:txBody>
      </p:sp>
      <p:sp>
        <p:nvSpPr>
          <p:cNvPr id="239" name="Google Shape;239;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0" name="Google Shape;240;p28"/>
          <p:cNvSpPr txBox="1"/>
          <p:nvPr/>
        </p:nvSpPr>
        <p:spPr>
          <a:xfrm>
            <a:off x="582650" y="1184400"/>
            <a:ext cx="99717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Nunito"/>
                <a:ea typeface="Nunito"/>
                <a:cs typeface="Nunito"/>
                <a:sym typeface="Nunito"/>
              </a:rPr>
              <a:t>Escalation to Calibration Team</a:t>
            </a:r>
            <a:endParaRPr b="1" sz="2200">
              <a:latin typeface="Nunito"/>
              <a:ea typeface="Nunito"/>
              <a:cs typeface="Nunito"/>
              <a:sym typeface="Nunito"/>
            </a:endParaRPr>
          </a:p>
          <a:p>
            <a:pPr indent="-361950" lvl="0" marL="457200" rtl="0" algn="l">
              <a:spcBef>
                <a:spcPts val="0"/>
              </a:spcBef>
              <a:spcAft>
                <a:spcPts val="0"/>
              </a:spcAft>
              <a:buSzPts val="2100"/>
              <a:buFont typeface="Nunito SemiBold"/>
              <a:buChar char="-"/>
            </a:pPr>
            <a:r>
              <a:rPr lang="en-US" sz="2100">
                <a:latin typeface="Nunito SemiBold"/>
                <a:ea typeface="Nunito SemiBold"/>
                <a:cs typeface="Nunito SemiBold"/>
                <a:sym typeface="Nunito SemiBold"/>
              </a:rPr>
              <a:t>Involves high costs (SG and or W&amp;M </a:t>
            </a:r>
            <a:r>
              <a:rPr lang="en-US" sz="2100">
                <a:latin typeface="Nunito SemiBold"/>
                <a:ea typeface="Nunito SemiBold"/>
                <a:cs typeface="Nunito SemiBold"/>
                <a:sym typeface="Nunito SemiBold"/>
              </a:rPr>
              <a:t>Technician</a:t>
            </a:r>
            <a:r>
              <a:rPr lang="en-US" sz="2100">
                <a:latin typeface="Nunito SemiBold"/>
                <a:ea typeface="Nunito SemiBold"/>
                <a:cs typeface="Nunito SemiBold"/>
                <a:sym typeface="Nunito SemiBold"/>
              </a:rPr>
              <a:t> Charges) as the team needs the services of the above when visiting a KP for ticket resolution due to the need to break/re-seal any point.</a:t>
            </a:r>
            <a:endParaRPr sz="2100">
              <a:latin typeface="Nunito SemiBold"/>
              <a:ea typeface="Nunito SemiBold"/>
              <a:cs typeface="Nunito SemiBold"/>
              <a:sym typeface="Nunito SemiBold"/>
            </a:endParaRPr>
          </a:p>
          <a:p>
            <a:pPr indent="-361950" lvl="0" marL="457200" rtl="0" algn="l">
              <a:spcBef>
                <a:spcPts val="0"/>
              </a:spcBef>
              <a:spcAft>
                <a:spcPts val="0"/>
              </a:spcAft>
              <a:buSzPts val="2100"/>
              <a:buFont typeface="Nunito SemiBold"/>
              <a:buChar char="-"/>
            </a:pPr>
            <a:r>
              <a:rPr lang="en-US" sz="2100">
                <a:latin typeface="Nunito SemiBold"/>
                <a:ea typeface="Nunito SemiBold"/>
                <a:cs typeface="Nunito SemiBold"/>
                <a:sym typeface="Nunito SemiBold"/>
              </a:rPr>
              <a:t>The team is currently thinly spread </a:t>
            </a:r>
            <a:r>
              <a:rPr lang="en-US" sz="2100">
                <a:latin typeface="Nunito SemiBold"/>
                <a:ea typeface="Nunito SemiBold"/>
                <a:cs typeface="Nunito SemiBold"/>
                <a:sym typeface="Nunito SemiBold"/>
              </a:rPr>
              <a:t>across</a:t>
            </a:r>
            <a:r>
              <a:rPr lang="en-US" sz="2100">
                <a:latin typeface="Nunito SemiBold"/>
                <a:ea typeface="Nunito SemiBold"/>
                <a:cs typeface="Nunito SemiBold"/>
                <a:sym typeface="Nunito SemiBold"/>
              </a:rPr>
              <a:t> more urgent </a:t>
            </a:r>
            <a:r>
              <a:rPr lang="en-US" sz="2100">
                <a:latin typeface="Nunito SemiBold"/>
                <a:ea typeface="Nunito SemiBold"/>
                <a:cs typeface="Nunito SemiBold"/>
                <a:sym typeface="Nunito SemiBold"/>
              </a:rPr>
              <a:t>activities</a:t>
            </a:r>
            <a:r>
              <a:rPr lang="en-US" sz="2100">
                <a:latin typeface="Nunito SemiBold"/>
                <a:ea typeface="Nunito SemiBold"/>
                <a:cs typeface="Nunito SemiBold"/>
                <a:sym typeface="Nunito SemiBold"/>
              </a:rPr>
              <a:t>, including Network-wide KP upgrades to </a:t>
            </a:r>
            <a:r>
              <a:rPr lang="en-US" sz="2100">
                <a:solidFill>
                  <a:schemeClr val="dk1"/>
                </a:solidFill>
                <a:latin typeface="Nunito SemiBold"/>
                <a:ea typeface="Nunito SemiBold"/>
                <a:cs typeface="Nunito SemiBold"/>
                <a:sym typeface="Nunito SemiBold"/>
              </a:rPr>
              <a:t>12V BL PCBs </a:t>
            </a:r>
            <a:r>
              <a:rPr lang="en-US" sz="2100">
                <a:latin typeface="Nunito SemiBold"/>
                <a:ea typeface="Nunito SemiBold"/>
                <a:cs typeface="Nunito SemiBold"/>
                <a:sym typeface="Nunito SemiBold"/>
              </a:rPr>
              <a:t>and W&amp;M KP </a:t>
            </a:r>
            <a:r>
              <a:rPr lang="en-US" sz="2100">
                <a:latin typeface="Nunito SemiBold"/>
                <a:ea typeface="Nunito SemiBold"/>
                <a:cs typeface="Nunito SemiBold"/>
                <a:sym typeface="Nunito SemiBold"/>
              </a:rPr>
              <a:t>sealing</a:t>
            </a:r>
            <a:endParaRPr sz="2100">
              <a:latin typeface="Nunito SemiBold"/>
              <a:ea typeface="Nunito SemiBold"/>
              <a:cs typeface="Nunito SemiBold"/>
              <a:sym typeface="Nunito SemiBold"/>
            </a:endParaRPr>
          </a:p>
          <a:p>
            <a:pPr indent="0" lvl="0" marL="0" rtl="0" algn="l">
              <a:spcBef>
                <a:spcPts val="0"/>
              </a:spcBef>
              <a:spcAft>
                <a:spcPts val="0"/>
              </a:spcAft>
              <a:buNone/>
            </a:pPr>
            <a:r>
              <a:t/>
            </a:r>
            <a:endParaRPr sz="2200">
              <a:latin typeface="Nunito SemiBold"/>
              <a:ea typeface="Nunito SemiBold"/>
              <a:cs typeface="Nunito SemiBold"/>
              <a:sym typeface="Nunito SemiBold"/>
            </a:endParaRPr>
          </a:p>
        </p:txBody>
      </p:sp>
      <p:sp>
        <p:nvSpPr>
          <p:cNvPr id="241" name="Google Shape;241;p28"/>
          <p:cNvSpPr txBox="1"/>
          <p:nvPr/>
        </p:nvSpPr>
        <p:spPr>
          <a:xfrm>
            <a:off x="582650" y="3386100"/>
            <a:ext cx="86631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Nunito"/>
                <a:ea typeface="Nunito"/>
                <a:cs typeface="Nunito"/>
                <a:sym typeface="Nunito"/>
              </a:rPr>
              <a:t>Tickets to be escalated after thorough investigation and due </a:t>
            </a:r>
            <a:r>
              <a:rPr b="1" lang="en-US" sz="2200">
                <a:latin typeface="Nunito"/>
                <a:ea typeface="Nunito"/>
                <a:cs typeface="Nunito"/>
                <a:sym typeface="Nunito"/>
              </a:rPr>
              <a:t>diligence;</a:t>
            </a:r>
            <a:endParaRPr b="1" sz="2200">
              <a:latin typeface="Nunito"/>
              <a:ea typeface="Nunito"/>
              <a:cs typeface="Nunito"/>
              <a:sym typeface="Nunito"/>
            </a:endParaRPr>
          </a:p>
          <a:p>
            <a:pPr indent="-361950" lvl="0" marL="457200" rtl="0" algn="l">
              <a:spcBef>
                <a:spcPts val="0"/>
              </a:spcBef>
              <a:spcAft>
                <a:spcPts val="0"/>
              </a:spcAft>
              <a:buSzPts val="2100"/>
              <a:buFont typeface="Nunito SemiBold"/>
              <a:buChar char="-"/>
            </a:pPr>
            <a:r>
              <a:rPr lang="en-US" sz="2100">
                <a:latin typeface="Nunito SemiBold"/>
                <a:ea typeface="Nunito SemiBold"/>
                <a:cs typeface="Nunito SemiBold"/>
                <a:sym typeface="Nunito SemiBold"/>
              </a:rPr>
              <a:t>Involving breaking of the flowmeter connector seal to swap it or the BL PCB.</a:t>
            </a:r>
            <a:endParaRPr sz="2100">
              <a:latin typeface="Nunito SemiBold"/>
              <a:ea typeface="Nunito SemiBold"/>
              <a:cs typeface="Nunito SemiBold"/>
              <a:sym typeface="Nunito SemiBold"/>
            </a:endParaRPr>
          </a:p>
          <a:p>
            <a:pPr indent="-361950" lvl="0" marL="457200" rtl="0" algn="l">
              <a:spcBef>
                <a:spcPts val="0"/>
              </a:spcBef>
              <a:spcAft>
                <a:spcPts val="0"/>
              </a:spcAft>
              <a:buSzPts val="2100"/>
              <a:buFont typeface="Nunito SemiBold"/>
              <a:buChar char="-"/>
            </a:pPr>
            <a:r>
              <a:rPr lang="en-US" sz="2100">
                <a:latin typeface="Nunito SemiBold"/>
                <a:ea typeface="Nunito SemiBold"/>
                <a:cs typeface="Nunito SemiBold"/>
                <a:sym typeface="Nunito SemiBold"/>
              </a:rPr>
              <a:t>Re-c</a:t>
            </a:r>
            <a:r>
              <a:rPr lang="en-US" sz="2100">
                <a:latin typeface="Nunito SemiBold"/>
                <a:ea typeface="Nunito SemiBold"/>
                <a:cs typeface="Nunito SemiBold"/>
                <a:sym typeface="Nunito SemiBold"/>
              </a:rPr>
              <a:t>rimping</a:t>
            </a:r>
            <a:r>
              <a:rPr lang="en-US" sz="2100">
                <a:latin typeface="Nunito SemiBold"/>
                <a:ea typeface="Nunito SemiBold"/>
                <a:cs typeface="Nunito SemiBold"/>
                <a:sym typeface="Nunito SemiBold"/>
              </a:rPr>
              <a:t> the flowmeter connector cable.</a:t>
            </a:r>
            <a:endParaRPr sz="2100">
              <a:latin typeface="Nunito SemiBold"/>
              <a:ea typeface="Nunito SemiBold"/>
              <a:cs typeface="Nunito SemiBold"/>
              <a:sym typeface="Nunito SemiBold"/>
            </a:endParaRPr>
          </a:p>
          <a:p>
            <a:pPr indent="-361950" lvl="0" marL="457200" rtl="0" algn="l">
              <a:spcBef>
                <a:spcPts val="0"/>
              </a:spcBef>
              <a:spcAft>
                <a:spcPts val="0"/>
              </a:spcAft>
              <a:buSzPts val="2100"/>
              <a:buFont typeface="Nunito SemiBold"/>
              <a:buChar char="-"/>
            </a:pPr>
            <a:r>
              <a:rPr lang="en-US" sz="2100">
                <a:latin typeface="Nunito SemiBold"/>
                <a:ea typeface="Nunito SemiBold"/>
                <a:cs typeface="Nunito SemiBold"/>
                <a:sym typeface="Nunito SemiBold"/>
              </a:rPr>
              <a:t>Involving breaking the calibration </a:t>
            </a:r>
            <a:r>
              <a:rPr lang="en-US" sz="2100">
                <a:latin typeface="Nunito SemiBold"/>
                <a:ea typeface="Nunito SemiBold"/>
                <a:cs typeface="Nunito SemiBold"/>
                <a:sym typeface="Nunito SemiBold"/>
              </a:rPr>
              <a:t>module</a:t>
            </a:r>
            <a:r>
              <a:rPr lang="en-US" sz="2100">
                <a:latin typeface="Nunito SemiBold"/>
                <a:ea typeface="Nunito SemiBold"/>
                <a:cs typeface="Nunito SemiBold"/>
                <a:sym typeface="Nunito SemiBold"/>
              </a:rPr>
              <a:t> cover seal for recalibration.</a:t>
            </a:r>
            <a:endParaRPr sz="2100">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